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6"/>
  </p:notesMasterIdLst>
  <p:sldIdLst>
    <p:sldId id="257" r:id="rId5"/>
    <p:sldId id="258" r:id="rId6"/>
    <p:sldId id="489" r:id="rId7"/>
    <p:sldId id="499" r:id="rId8"/>
    <p:sldId id="490" r:id="rId9"/>
    <p:sldId id="500" r:id="rId10"/>
    <p:sldId id="506" r:id="rId11"/>
    <p:sldId id="507" r:id="rId12"/>
    <p:sldId id="49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492" r:id="rId26"/>
    <p:sldId id="508" r:id="rId27"/>
    <p:sldId id="498" r:id="rId28"/>
    <p:sldId id="501" r:id="rId29"/>
    <p:sldId id="509" r:id="rId30"/>
    <p:sldId id="510" r:id="rId31"/>
    <p:sldId id="527" r:id="rId32"/>
    <p:sldId id="528" r:id="rId33"/>
    <p:sldId id="529" r:id="rId34"/>
    <p:sldId id="502" r:id="rId35"/>
    <p:sldId id="511" r:id="rId36"/>
    <p:sldId id="530" r:id="rId37"/>
    <p:sldId id="531" r:id="rId38"/>
    <p:sldId id="532" r:id="rId39"/>
    <p:sldId id="503" r:id="rId40"/>
    <p:sldId id="524" r:id="rId41"/>
    <p:sldId id="525" r:id="rId42"/>
    <p:sldId id="533" r:id="rId43"/>
    <p:sldId id="504" r:id="rId44"/>
    <p:sldId id="314" r:id="rId45"/>
  </p:sldIdLst>
  <p:sldSz cx="12192000" cy="6858000"/>
  <p:notesSz cx="6858000" cy="9144000"/>
  <p:embeddedFontLst>
    <p:embeddedFont>
      <p:font typeface="KoPubWorldDotum" panose="020B0600000101010101" charset="-127"/>
      <p:regular r:id="rId47"/>
      <p:bold r:id="rId48"/>
    </p:embeddedFont>
    <p:embeddedFont>
      <p:font typeface="KoPubWorldDotum_Pro Bold" panose="020B0600000101010101" charset="-127"/>
      <p:bold r:id="rId49"/>
    </p:embeddedFont>
    <p:embeddedFont>
      <p:font typeface="KoPubWorldDotum_Pro Light" panose="020B0600000101010101" charset="-127"/>
      <p:regular r:id="rId50"/>
    </p:embeddedFont>
    <p:embeddedFont>
      <p:font typeface="KoPubWorld돋움체 Bold" panose="00000800000000000000" pitchFamily="2" charset="-127"/>
      <p:bold r:id="rId51"/>
    </p:embeddedFont>
    <p:embeddedFont>
      <p:font typeface="KoPubWorld돋움체 Light" panose="00000300000000000000" pitchFamily="2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에스코어 드림 4 Regular" panose="020B0503030302020204" pitchFamily="34" charset="-127"/>
      <p:regular r:id="rId55"/>
    </p:embeddedFont>
    <p:embeddedFont>
      <p:font typeface="Forte" panose="03060902040502070203" pitchFamily="66" charset="0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5986"/>
  </p:normalViewPr>
  <p:slideViewPr>
    <p:cSldViewPr snapToGrid="0">
      <p:cViewPr varScale="1">
        <p:scale>
          <a:sx n="62" d="100"/>
          <a:sy n="62" d="100"/>
        </p:scale>
        <p:origin x="9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713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13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53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464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94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69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04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2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37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4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607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34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9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24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86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224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410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80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3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1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154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32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297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73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825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907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60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0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7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137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70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48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3B871-DBD6-4259-9D5C-20B21D3385FB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7EE4-E01B-49E8-AFA7-4E237086EDE1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D751-FAE9-48D2-8037-0F2861691FF0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EC2-C520-4AD8-A100-09937CCBF4F6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C10D-F264-4ACF-8FB0-4EAA394E62D5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C043-C75B-4023-B672-4A9B4A88F2D7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6D25-852B-4DFD-82E5-FC6B61187B81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A17-1D39-4751-86C4-5BC6774298B1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9C4-B285-49C3-AD84-64887A536802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ADD0-6B81-439B-B0EB-385166A16290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4E39-BACA-4788-96AC-573238514768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7343-0847-40B7-B34D-14BB18E8FA72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519402" y="2362430"/>
            <a:ext cx="7139198" cy="3047706"/>
            <a:chOff x="4519402" y="2414945"/>
            <a:chExt cx="7139198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519402" y="2414945"/>
              <a:ext cx="7139198" cy="2139047"/>
              <a:chOff x="4519402" y="2683103"/>
              <a:chExt cx="7139198" cy="213904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519402" y="4006542"/>
                <a:ext cx="7139198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12. </a:t>
                </a:r>
                <a:r>
                  <a:rPr kumimoji="1" lang="ko-KR" altLang="en-US" sz="223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텐서플로를</a:t>
                </a:r>
                <a:r>
                  <a:rPr kumimoji="1" lang="ko-KR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사용자 정의 모델과 훈련</a:t>
                </a:r>
                <a:endParaRPr kumimoji="1" lang="en-US" altLang="ko-KR" sz="223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13.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텐서플로에서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데이터 적재와 전처리하기</a:t>
                </a:r>
                <a:endParaRPr kumimoji="1" lang="en-US" altLang="ko-KR" sz="24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7AB004-26FE-4377-9F81-BF33F13E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요소를 가진 모델을 저장하고 로드하기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load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할 때는 함수이름과 실제 함수를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mapping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dictionary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전달해야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38DEF4-181F-4982-9B70-0ABF7147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924651"/>
            <a:ext cx="8459381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5DF2E-6F93-4071-AC8B-06BDE52C2F73}"/>
              </a:ext>
            </a:extLst>
          </p:cNvPr>
          <p:cNvSpPr txBox="1"/>
          <p:nvPr/>
        </p:nvSpPr>
        <p:spPr>
          <a:xfrm>
            <a:off x="670603" y="345498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기준이 필요할 때는 매개변수를 받을 수 있는 함수를 만들 수도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65AD88-E178-4790-B606-24309E474CBF}"/>
              </a:ext>
            </a:extLst>
          </p:cNvPr>
          <p:cNvSpPr/>
          <p:nvPr/>
        </p:nvSpPr>
        <p:spPr>
          <a:xfrm>
            <a:off x="2496621" y="4178762"/>
            <a:ext cx="1530849" cy="2702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9A5646F-594F-4EE0-B866-76F05148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4131599"/>
            <a:ext cx="7102673" cy="24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2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요소를 가진 모델을 저장하고 로드하기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저장 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threshold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값은 저장되지 않는다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load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할 때 이를 지정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keras.losses.Loss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객체를 상속하고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get_config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메서드를 구현하여 해결할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56960F-EA92-4B23-9D24-8657BC3F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6" y="3378179"/>
            <a:ext cx="8450325" cy="3387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9B554D-8116-48A5-A951-5FD34B0B5CA1}"/>
              </a:ext>
            </a:extLst>
          </p:cNvPr>
          <p:cNvSpPr txBox="1"/>
          <p:nvPr/>
        </p:nvSpPr>
        <p:spPr>
          <a:xfrm>
            <a:off x="8610600" y="4365668"/>
            <a:ext cx="3454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 예측을 받고 모든 샘플의 손실을 계산하여 반환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C77C4-A098-465B-88B8-06CCDEAFD688}"/>
              </a:ext>
            </a:extLst>
          </p:cNvPr>
          <p:cNvSpPr txBox="1"/>
          <p:nvPr/>
        </p:nvSpPr>
        <p:spPr>
          <a:xfrm>
            <a:off x="8610600" y="6119072"/>
            <a:ext cx="2947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이름과 같이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매핑된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dictionary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반환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55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활성화 함수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초기화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규제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제한을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커스터마이징하기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규제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활성화 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모델과 같은 대부분의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기능은 유사한 방법으로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커스터마이징할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BB84CCD-0263-4D40-AD8B-BE9DAE4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788518"/>
            <a:ext cx="7524279" cy="283443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892041D-D9EB-405A-9D57-612ED08C0C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099" y="5752974"/>
            <a:ext cx="7372598" cy="11050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0C616D-5C07-4120-AC5C-2339D13B49FE}"/>
              </a:ext>
            </a:extLst>
          </p:cNvPr>
          <p:cNvSpPr txBox="1"/>
          <p:nvPr/>
        </p:nvSpPr>
        <p:spPr>
          <a:xfrm>
            <a:off x="8408541" y="5022788"/>
            <a:ext cx="37834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직접 설계한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함수를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Dense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객체의 생성자에 파라미터로 넣는 방식으로 커스터마이징에 성공하였다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1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지표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훈련하기 위해 경사 하강법에서 사용하므로 미분 가능해야 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모든 곳에서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아니어야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e.g.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cross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entropy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평가할 때 사용하며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미분이 가능하지 않거나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특정 지점에서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되어도 무관함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e.g. accuracy(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52F8F45-71BB-4F0C-95CE-39687F4F7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79" y="3803676"/>
            <a:ext cx="5327384" cy="2961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7C4A93-4F3F-4024-A52E-9A13696C1FA5}"/>
              </a:ext>
            </a:extLst>
          </p:cNvPr>
          <p:cNvSpPr txBox="1"/>
          <p:nvPr/>
        </p:nvSpPr>
        <p:spPr>
          <a:xfrm>
            <a:off x="6784369" y="4664766"/>
            <a:ext cx="4763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스트리밍 지표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배치마다 점진적으로 업데이트되는 것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만들기 위해서는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keras.metrics.Metric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객체를 상속해야 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05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층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가중치가 필요 없는 사용자 정의 층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함수를 만든 후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keras.layers.Lambda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층으로 감싼다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입력에 지수함수를 적용하는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상태가 있는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가중치가 있는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층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keras.layers.Layer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상속해야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74C202-61E8-47B7-B1E7-8263471F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967" y="3322392"/>
            <a:ext cx="8058757" cy="4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9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층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DC7939-9427-4DBD-B597-7DE5C127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720595"/>
            <a:ext cx="6960853" cy="407199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B83C69A-133E-4BBB-8B97-A88992C7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32" y="5794999"/>
            <a:ext cx="6541690" cy="894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9C5ABE-FAF8-4CD5-A92B-F28A6DF2434E}"/>
              </a:ext>
            </a:extLst>
          </p:cNvPr>
          <p:cNvSpPr txBox="1"/>
          <p:nvPr/>
        </p:nvSpPr>
        <p:spPr>
          <a:xfrm>
            <a:off x="8052370" y="1890713"/>
            <a:ext cx="3588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생성자는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매개변수로 받는다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26A42-7D27-461E-BB5F-C9D193596D66}"/>
              </a:ext>
            </a:extLst>
          </p:cNvPr>
          <p:cNvSpPr txBox="1"/>
          <p:nvPr/>
        </p:nvSpPr>
        <p:spPr>
          <a:xfrm>
            <a:off x="8052370" y="2969369"/>
            <a:ext cx="35882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build( 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메서드는 가중치마다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add_weight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호출하여 층의 변수를 만든다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시점에는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층의 입력크기를 알고 있어 이를 전달함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A541F-647D-40A9-965B-5B1D7F777612}"/>
              </a:ext>
            </a:extLst>
          </p:cNvPr>
          <p:cNvSpPr txBox="1"/>
          <p:nvPr/>
        </p:nvSpPr>
        <p:spPr>
          <a:xfrm>
            <a:off x="8052370" y="4662859"/>
            <a:ext cx="358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층에서 필요한 연산을 수행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B854A-AA9A-48D8-8137-CB2D1A26DD0B}"/>
              </a:ext>
            </a:extLst>
          </p:cNvPr>
          <p:cNvSpPr txBox="1"/>
          <p:nvPr/>
        </p:nvSpPr>
        <p:spPr>
          <a:xfrm>
            <a:off x="8052370" y="5423253"/>
            <a:ext cx="358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층의 </a:t>
            </a: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출력크기를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A7C20-5CB5-4A76-BF1D-CCE729063E91}"/>
              </a:ext>
            </a:extLst>
          </p:cNvPr>
          <p:cNvSpPr txBox="1"/>
          <p:nvPr/>
        </p:nvSpPr>
        <p:spPr>
          <a:xfrm>
            <a:off x="8052370" y="6057373"/>
            <a:ext cx="358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활성화 함수의 전체 설정을 저장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1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모델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keras.Model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객체를 상속하여 생성자에서 층과 변수를 만들고 모델이 해야 할 작업을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call(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메서드에 구현한다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83FC725-82E0-43BD-8315-89713360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521" y="2962210"/>
            <a:ext cx="5968006" cy="226022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EF3AA3B-F039-4F08-BD17-9359896353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2928303"/>
            <a:ext cx="5968007" cy="29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9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0914023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미분을 사용하여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변수를 정의하고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tf.GradientTape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블록을 만들어 이 변수와 관련된 모든 연산을 자동으로 기록한다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마지막으로 이 테이프에 변수에 대한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z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요청하면 계산이 수행된다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메서드가 호출된 후에는 자동으로 테이프가 지워진다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7F6D4D3-01A8-4E68-A1CC-EABFB3E39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4032646"/>
            <a:ext cx="5275702" cy="157961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C4748EC-F4D5-4F0B-B756-23FBD2A1E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5762125"/>
            <a:ext cx="7192379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8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00669"/>
            <a:ext cx="10914023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미분을 사용하여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이상 호출해야 한다면 지속 가능한 테이프를 만들고 사용이 끝난 후 이를 삭제해야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테이프는 기본적으로 변수가 포함된 연산만을 기록한다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변수가 아닌 다른 객체에 대한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z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계산을 시도한 경우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None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반환된다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01C21DA-4C30-49EC-A597-EF7DC2AE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29" y="2593312"/>
            <a:ext cx="7401958" cy="164805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9375195-2CC1-4DF7-8D73-6D1B79E3C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29" y="5318147"/>
            <a:ext cx="730669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8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00669"/>
            <a:ext cx="10914023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미분을 사용하여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계산하기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경우에는 신경망의 일부분에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역전파되지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않도록 막아야 하는 경우도 존재한다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이때는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tf.stop_gradient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함수를 사용해야 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계산을 할 때 입력을 반환하고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시에는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전파하지 않고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상수처럼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동작시킨다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BB921EB-7A40-4EAF-BB2C-8122EEF3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84" y="3871880"/>
            <a:ext cx="8259328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7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1989213"/>
            <a:ext cx="6210214" cy="2879573"/>
            <a:chOff x="593574" y="850681"/>
            <a:chExt cx="6210214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19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12.1 TensorFlow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훑어보기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6085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Numpy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처럼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92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12.4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함수와 그래프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5795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사용자 정의 모델과 훈련 알고리즘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0CBC21-7BDB-48DF-A293-8E62B893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00669"/>
            <a:ext cx="10914023" cy="4393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훈련 반복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모델 만들기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훈련세트에서 샘플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랜덤하게 추출하는 함수 정의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지표를 포함한 훈련상태를 출력하는 함수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274FBA-DAD7-4978-B8E0-686495A1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36" y="2039314"/>
            <a:ext cx="7299852" cy="142398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E7ABB13-7CF7-44D2-828C-D17CA049F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36" y="3910185"/>
            <a:ext cx="5748454" cy="724663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4C84A52-8300-4472-8D49-068575F42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136" y="5222990"/>
            <a:ext cx="7024496" cy="14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90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900669"/>
            <a:ext cx="10914023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훈련 반복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몇 개의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정의하고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지표를 선택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A7F69BB-C9F9-4B7E-B6E3-0FC8091D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0" y="2861247"/>
            <a:ext cx="4305569" cy="1544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F2930-8262-42E7-B99E-D1B1E1AD2B7D}"/>
              </a:ext>
            </a:extLst>
          </p:cNvPr>
          <p:cNvSpPr txBox="1"/>
          <p:nvPr/>
        </p:nvSpPr>
        <p:spPr>
          <a:xfrm>
            <a:off x="6096000" y="1454666"/>
            <a:ext cx="427935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훈련 반복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3CBDD99-43B9-4412-82E6-A13C0475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264805"/>
            <a:ext cx="5950688" cy="34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3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12.4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함수와 그래프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입력의 세제곱을 계산하는 함수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370A92-CC4C-431D-853F-9D89EFBC0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00" y="1758303"/>
            <a:ext cx="2265453" cy="612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0424E-77C0-42F0-8C31-949A1027C82A}"/>
              </a:ext>
            </a:extLst>
          </p:cNvPr>
          <p:cNvSpPr txBox="1"/>
          <p:nvPr/>
        </p:nvSpPr>
        <p:spPr>
          <a:xfrm>
            <a:off x="670603" y="248671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상수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…),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함수 호출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B5B21E-FC78-43DE-8F60-CAA505160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00" y="3150340"/>
            <a:ext cx="6866818" cy="1084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EC655A-402D-4BD3-8212-2CFEE2C1F7B4}"/>
              </a:ext>
            </a:extLst>
          </p:cNvPr>
          <p:cNvSpPr txBox="1"/>
          <p:nvPr/>
        </p:nvSpPr>
        <p:spPr>
          <a:xfrm>
            <a:off x="670603" y="4235182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step3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사용하여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함수</a:t>
            </a:r>
            <a:r>
              <a:rPr lang="en-US" altLang="ko-KR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TensorFlow </a:t>
            </a:r>
            <a:r>
              <a:rPr lang="ko-KR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전환하기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81D08F-AE48-461B-BAEE-7198CFC0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00" y="4938767"/>
            <a:ext cx="6752112" cy="762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D7CE25-88CB-4B2E-8DBC-895AC7F5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138" y="5381836"/>
            <a:ext cx="3611255" cy="1003828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304415-2376-4B93-8EF8-A195B71E618E}"/>
              </a:ext>
            </a:extLst>
          </p:cNvPr>
          <p:cNvSpPr txBox="1"/>
          <p:nvPr/>
        </p:nvSpPr>
        <p:spPr>
          <a:xfrm>
            <a:off x="8255398" y="4907945"/>
            <a:ext cx="371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tf.function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데코레이터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682BF-F228-4D8E-BAE9-72C3AFF7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3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12.4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함수와 그래프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오토그래프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(autograph)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함수의 소스코드를 분석하여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for, while, if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등의 제어문을 찾아내는 과정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코드분석 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함수의 모든 제어문을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TensorFlow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연산으로 바꾼 버전을 생성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바꾼 버전의 함수를 호출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매개변수 값 대신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symbolic tensor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전달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682BF-F228-4D8E-BAE9-72C3AFF7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427ECD-C479-4A50-B805-53005705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68" y="3342516"/>
            <a:ext cx="6401766" cy="34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1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555035" y="1621065"/>
            <a:ext cx="6763250" cy="3661803"/>
            <a:chOff x="593574" y="850681"/>
            <a:chExt cx="6763250" cy="3661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600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API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3247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TFRecord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포맷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13.4 TF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변환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6638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13.5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데이터셋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(TFDS)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프로젝트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398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입력 특성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전처리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7B419-1DA0-47F8-BB59-975D55E2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연속된 데이터 샘플의 집합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디스크에서 데이터를 점진적으로 읽는 데이터셋을 주로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1C0113D-26CC-4674-9264-4EBCC5C6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923305"/>
            <a:ext cx="6552746" cy="121473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35FB112-6C08-46CD-AAE7-100F6548F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270" y="2991787"/>
            <a:ext cx="3062795" cy="604168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F040B1D-09F5-4B25-9F90-494E46AD7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914" y="3595955"/>
            <a:ext cx="3911953" cy="15192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D043AC-C6C2-4F23-8D6F-8E1CC686EB77}"/>
              </a:ext>
            </a:extLst>
          </p:cNvPr>
          <p:cNvSpPr txBox="1"/>
          <p:nvPr/>
        </p:nvSpPr>
        <p:spPr>
          <a:xfrm>
            <a:off x="670603" y="4550352"/>
            <a:ext cx="8041882" cy="170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tf.data.Dataset.from_tensor_slices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메모리에서 전체 데이터셋 생성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from_tensor_slices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Tensor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받아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각 원소가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item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표현되는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tf.data.Dataset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생성</a:t>
            </a:r>
          </a:p>
        </p:txBody>
      </p:sp>
    </p:spTree>
    <p:extLst>
      <p:ext uri="{BB962C8B-B14F-4D97-AF65-F5344CB8AC3E}">
        <p14:creationId xmlns:p14="http://schemas.microsoft.com/office/powerpoint/2010/main" val="1626807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연쇄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변환 메소드를 호출하여 여러 종류의 변환이 가능한데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연결시킬 수도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68CA8F-C1D4-4582-BBD9-4B6AA799A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0" y="2292156"/>
            <a:ext cx="5461166" cy="2273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B7C73-2A45-44A4-B90C-B2C6D9770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42" y="2399010"/>
            <a:ext cx="5382526" cy="2059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7A8EC2-E379-4472-B665-52391D7E8220}"/>
              </a:ext>
            </a:extLst>
          </p:cNvPr>
          <p:cNvSpPr txBox="1"/>
          <p:nvPr/>
        </p:nvSpPr>
        <p:spPr>
          <a:xfrm>
            <a:off x="881972" y="5038337"/>
            <a:ext cx="9669587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repeat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int 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원본 데이터셋의 아이템을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차례 반복하는 새로운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데이터셋을 반환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int m ):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이전 데이터셋의 아이템을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개씩 그룹으로 묶는다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703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연쇄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map( )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아이템에 변환을 적용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아이템에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곱하여 새로운 데이터셋을 생성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apply( )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 전체에 변환을 적용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7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정수로 이루어진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tensor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filter(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데이터셋 필터링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+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조건 필요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6DEA9-29CD-491E-9DAB-427707A8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11" y="2889152"/>
            <a:ext cx="9716856" cy="381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119364-0E7C-4444-A7DC-F84E97E26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63" y="4522205"/>
            <a:ext cx="11002911" cy="390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0575DE-B9F2-4390-BFF6-1B9873D3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11" y="6112505"/>
            <a:ext cx="10736173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33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972587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셔플링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경사 하강법은 훈련세트의 샘플이 독립적이고 동일한 분포일 때 최고의 성능을 발휘한다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shuffle(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이용하여 샘플을 섞는다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원본 데이터셋의 처음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item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buffer_size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만큼 추출하여 버퍼에 채움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버퍼에서 랜덤하게 하나를 꺼내 반환하고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아이템을 추출하여 비워진 버퍼를 채우는 방식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버퍼 크기를 충분히 크게 해야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shuffling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효과가 극대화된다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805350-0800-49AD-8EB0-9BB30FAE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72" y="4877045"/>
            <a:ext cx="5853046" cy="19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82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972587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특성에서 평균을 빼고 표준편차로 나누어 스케일을 조정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A504B7F-25EA-4112-8989-1D638499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48" y="2111232"/>
            <a:ext cx="8668960" cy="25054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54A2674-D527-4241-8851-886AC66D4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248" y="4805371"/>
            <a:ext cx="8888065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2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20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12.1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훑어보기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(TensorFlow)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 계산용 라이브러리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대규모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잘 맞도록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튜닝되어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이미지 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추천 시스템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시계열 예측 등의 작업 수행에 쓰임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와 비슷한 구조를 띠나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GPU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지원한다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JIT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컴파일러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계산 그래프 추출 등을 동반하는 최적화를 진행한다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플랫폼에 중립적인 포맷으로 내보내기가 가능하다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autodiff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기능과 고성능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제공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종류의 손실 함수를 쉽게 최소화하는데 용이하다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6" name="Picture 2" descr="텐서플로 - 위키백과, 우리 모두의 백과사전">
            <a:extLst>
              <a:ext uri="{FF2B5EF4-FFF2-40B4-BE49-F238E27FC236}">
                <a16:creationId xmlns:a16="http://schemas.microsoft.com/office/drawing/2014/main" id="{961FFEEC-A670-42AC-88B5-29487E3D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90" y="4433370"/>
            <a:ext cx="2632240" cy="219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D41905-A28F-4C48-9BB6-4A61C4C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972587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프리패치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데이터셋이 항상 한 배치가 미리 준비되도록 하는 것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알고리즘이 한 배치로 작업을 하는 동안 이 데이터셋이 동시에 다음 배치를 준비한다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.(e.g.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데이터를 읽고 미리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수행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 순간마다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CPU, GPU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에서는 데이터를 처리하게 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쉬지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X)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6D6F72-D092-48CE-9191-152EE2A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1CE89-8422-4DD7-BDEB-72CF7BA94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356"/>
          <a:stretch/>
        </p:blipFill>
        <p:spPr>
          <a:xfrm>
            <a:off x="2814868" y="3786070"/>
            <a:ext cx="6358365" cy="293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07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15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TFRecord</a:t>
            </a:r>
            <a:endParaRPr lang="en-US" altLang="ko-KR" sz="24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크기가 다른 연속된 이진 레코드를 저장하는 단순한 이진 포맷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레코드 길이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길이확인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CRC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체크섬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데이터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데이터확인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CRC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체크섬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tf.io.TFRecordWriter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AF61FFD-0EE3-4BF8-A5B6-E5295D8D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9" y="3301403"/>
            <a:ext cx="5804676" cy="91855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601A332-9DBC-4CC6-9BD1-12BB94200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59" y="4384349"/>
            <a:ext cx="5210314" cy="11038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E9411F-AD02-400B-906F-01C45D012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759" y="5710400"/>
            <a:ext cx="7610918" cy="55576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812AFD-C1F4-4837-873F-336CE479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87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TFRecord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압축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특히 네트워크 환경일 때 유용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812AFD-C1F4-4837-873F-336CE479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68E24-B231-43A9-A165-D8C629FF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758303"/>
            <a:ext cx="7383389" cy="8203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71D057-67AE-4BC5-98F2-5B8F521E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91" y="2676733"/>
            <a:ext cx="7076499" cy="6027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C2BE5A-042E-4BFF-A0B8-295266E03E72}"/>
              </a:ext>
            </a:extLst>
          </p:cNvPr>
          <p:cNvSpPr txBox="1"/>
          <p:nvPr/>
        </p:nvSpPr>
        <p:spPr>
          <a:xfrm>
            <a:off x="8610600" y="1828961"/>
            <a:ext cx="165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압축파일 생성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55E0E-A0A7-4D2D-908E-903816EDDEEE}"/>
              </a:ext>
            </a:extLst>
          </p:cNvPr>
          <p:cNvSpPr txBox="1"/>
          <p:nvPr/>
        </p:nvSpPr>
        <p:spPr>
          <a:xfrm>
            <a:off x="8610600" y="2793444"/>
            <a:ext cx="165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압축파일 읽기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78C18-7016-4641-AC62-B971E9485447}"/>
              </a:ext>
            </a:extLst>
          </p:cNvPr>
          <p:cNvSpPr txBox="1"/>
          <p:nvPr/>
        </p:nvSpPr>
        <p:spPr>
          <a:xfrm>
            <a:off x="670603" y="3467498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일반적으로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직렬화된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프로토콜 버퍼를 담고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DE8AF7-4A5C-4CF9-B725-A3277BFF6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99" y="4353239"/>
            <a:ext cx="2861690" cy="1455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80D46B-17D2-44CB-BE28-54FEF035B646}"/>
              </a:ext>
            </a:extLst>
          </p:cNvPr>
          <p:cNvSpPr txBox="1"/>
          <p:nvPr/>
        </p:nvSpPr>
        <p:spPr>
          <a:xfrm>
            <a:off x="5910731" y="4347343"/>
            <a:ext cx="52389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의미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프로토콜 버퍼 포맷 버전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b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Person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객체는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string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name, int32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id, string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email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가지고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각각의 숫자는 필드 식별자로 레코드의 이진 표현에 사용됨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812AFD-C1F4-4837-873F-336CE479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FBE012-5D7B-47F0-A65E-81648772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04" y="1099338"/>
            <a:ext cx="8911955" cy="8101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AF794A-DA27-458A-BFEA-6CF1EA677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09" y="1909515"/>
            <a:ext cx="8430666" cy="45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TensorFlow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프로토콜 버퍼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812AFD-C1F4-4837-873F-336CE479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7D851AC-225E-41D8-BF26-6B7DBE513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9" y="1877576"/>
            <a:ext cx="8073537" cy="124576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4B02CF7-EE76-4B83-9551-9FE5BD36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95" y="3000056"/>
            <a:ext cx="7806207" cy="270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6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5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TFRecord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포맷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TensorFlow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프로토콜 버퍼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812AFD-C1F4-4837-873F-336CE479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C07332D-C4D6-49B7-978D-3FC8EEEE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9" y="1758303"/>
            <a:ext cx="7718923" cy="2854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9167F-D69B-48F2-9AF8-36D789471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" y="4857579"/>
            <a:ext cx="6600828" cy="605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3F67C-6C00-45AD-B633-9A68C52777A8}"/>
              </a:ext>
            </a:extLst>
          </p:cNvPr>
          <p:cNvSpPr txBox="1"/>
          <p:nvPr/>
        </p:nvSpPr>
        <p:spPr>
          <a:xfrm>
            <a:off x="6096000" y="5565074"/>
            <a:ext cx="5691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Example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프로토콜 버퍼를 만들고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SerializeToString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호출하여 직렬화하고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데이터를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TFRecord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파일에 저장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55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특성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신경망을 위해 데이터를 준비하려면 모든 특성을 </a:t>
            </a:r>
            <a:r>
              <a:rPr lang="ko-KR" altLang="en-US" sz="24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 특성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변환하고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정규화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만일 데이터에 범주형 특성이나 텍스트 특성이 있다면 이를 숫자로 바꾸어야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(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인코딩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핫 벡터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(one-hot vector)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임베딩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(embedding)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6E854-9A19-491B-84D7-BE3B8FAE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7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E2E0669-14BE-4ABF-9D2F-8C008407D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02" y="3805017"/>
            <a:ext cx="9355861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categories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tf.constant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"NEAR BAY"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"DESERT"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"INLAND"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"INLAND"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cat_indices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table.lookup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categories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cat_indices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tf.Tensor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514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=int64,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cat_one_hot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tf.one_hot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cat_indices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depth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vocab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num_oov_buckets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cat_one_hot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tf.Tensor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524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=float32,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]],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=float32)&gt;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특성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237145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 벡터를 사용해 범주형 특성 인코딩하기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범주 개수가 작은 경우에 적합하며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lookup table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사용해 각 범주를 인덱스 매핑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6E854-9A19-491B-84D7-BE3B8FAE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4AAAA3-B31D-4154-ABA4-CABEC4442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02" y="2312301"/>
            <a:ext cx="1042159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vocab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"&lt;1H OCEAN"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"INLAND"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"NEAR OCEAN"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"NEAR BAY"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"ISLAND"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indices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tf.range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vocab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tf.int64)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table_init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tf.lookup.KeyValueTensorInitializer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vocab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indices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num_oov_buckets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tf.lookup.StaticVocabularyTable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table_init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num_oov_buckets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65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특성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임베딩을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사용해 범주형 특성 인코딩하기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어휘 사전이 커질 경우에는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임베딩이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적합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범주를 표현하는 훈련 가능한 밀집 벡터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표현이 좋을수록 신경망이 정확한 예측을 만들기 쉬워지고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범주가 유용하게 표현되도록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임베딩이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훈련되는 경향을 띠는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6E854-9A19-491B-84D7-BE3B8FAE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57E97-6556-4581-A05C-9C37C0C06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1" y="4025287"/>
            <a:ext cx="5145800" cy="257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7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특성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749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임베딩을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사용해 범주형 특성 인코딩하기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범주의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임베딩을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담은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임베딩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행렬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변수에 저장된다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과정에서 경사 하강법으로 학습할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tf.nn.embedding_lookup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임베딩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행렬에서 주어진 인덱스에 해당하는 행을 찾는다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keras.layers.Embedding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층이 생성될 때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임베딩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행렬을 랜덤하게 초기화하고 어떤 범주 인덱스로 호출될 때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임베딩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행렬에 있는 그 인덱스의 행을 반환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6E854-9A19-491B-84D7-BE3B8FAE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5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20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12.1 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훑어보기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(TensorFlow)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3EBC3-6E48-4CAE-AEEF-8DA8DA7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33" y="1680522"/>
            <a:ext cx="8968533" cy="488717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8EB490-D307-48AF-90DB-FC97EB1C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56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13.4 TF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변환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97395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전처리는 계산비용이 크다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사전에 처리하면 속도를 향상시킬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크기가 작은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cache( 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사용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크기가 큰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Apache Beam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Spark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만약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과정이 바뀌어야 하는 상황 등이 온다면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유지보수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힘들어짐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</a:t>
            </a:r>
            <a:r>
              <a:rPr lang="en-US" altLang="ko-KR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서빙 왜곡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(training/serving skew)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연산을 딱 한 번만 정의하는 것이 필요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“</a:t>
            </a:r>
            <a:r>
              <a:rPr lang="en-US" altLang="ko-KR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</a:t>
            </a: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변환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탄생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C2AE3B-920E-4810-A593-A86778A8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95" y="4327244"/>
            <a:ext cx="7626105" cy="20392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994122-5CF2-4CAB-8F7D-6A7827403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75" b="10146"/>
          <a:stretch/>
        </p:blipFill>
        <p:spPr>
          <a:xfrm>
            <a:off x="1208203" y="6355377"/>
            <a:ext cx="4887797" cy="4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tf.constant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row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float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7AC3B2-3929-481D-B8EA-E4751C5E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2756803"/>
            <a:ext cx="5916535" cy="151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AA779-D693-4BB2-B093-D9E1F97C0A32}"/>
              </a:ext>
            </a:extLst>
          </p:cNvPr>
          <p:cNvSpPr txBox="1"/>
          <p:nvPr/>
        </p:nvSpPr>
        <p:spPr>
          <a:xfrm>
            <a:off x="670602" y="4248312"/>
            <a:ext cx="1152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2)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</a:t>
            </a:r>
            <a:endParaRPr lang="ko-KR" altLang="en-US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99E573-8ACB-442F-BE00-E1C109AF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4643056"/>
            <a:ext cx="4726498" cy="1641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F30D3-43C0-454B-8CE3-D4DC965A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29" y="4643056"/>
            <a:ext cx="4585700" cy="409641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F70383-54F6-4B5F-95A4-E4896465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52" y="5052697"/>
            <a:ext cx="4060958" cy="177316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D3669A-1391-4FD9-9921-DABFF1B2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넘파이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numpy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배열과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Tensor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자유롭게 넘나들며 사용이 가능하며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연산도 마찬가지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B4BF6A-5062-4F2B-AF58-401555ED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370653"/>
            <a:ext cx="7751892" cy="2549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C15CB3-5E30-40A5-BF95-B06E64EE9F2A}"/>
              </a:ext>
            </a:extLst>
          </p:cNvPr>
          <p:cNvSpPr txBox="1"/>
          <p:nvPr/>
        </p:nvSpPr>
        <p:spPr>
          <a:xfrm>
            <a:off x="670602" y="4806743"/>
            <a:ext cx="11521397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변환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타입 변환은 성능을 크게 감소시킬 우려가 있어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타입변환도 자동으로 이뤄지지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필요한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경우에는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tf.cast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이용한다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23A1D9-C385-48F1-875B-576213F7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0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tf.Tensor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변경이 불가능한 객체이다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.(immutable)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이것으로는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역전파로 변경되어야 하는 신경망의 가중치를 나타낼 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tf.Variable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assign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),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assign_add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등으로 수정이 가능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B6DC329-C4EF-44FF-921B-F0D55592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515485"/>
            <a:ext cx="6557059" cy="1266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D7850B-AC9A-43B5-890D-DDDAC612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4896310"/>
            <a:ext cx="6630499" cy="492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974467-6422-4000-9D90-32D0BDD26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73" y="5399182"/>
            <a:ext cx="7502664" cy="8057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DBED27-D384-4715-A3EA-9CB0326A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7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12.2 </a:t>
            </a:r>
            <a:r>
              <a:rPr lang="en-US" altLang="ko-KR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처럼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TensorFlow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488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데이터 구조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1]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희소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(sparse tensor)	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tf.SparseTensor</a:t>
            </a:r>
            <a:endParaRPr lang="en-US" altLang="ko-KR" sz="2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채워진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효율적으로 나타낼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2]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(tensor array)		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tf.TensorArray</a:t>
            </a:r>
            <a:endParaRPr lang="en-US" altLang="ko-KR" sz="2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텐서의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리스트로서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고정된 길이를 기본적으로 가정하지만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동적으로 바꿀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배열 내의 모든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텐서는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타입이 동일해야 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3]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래그드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(ragged tensor)	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tf.RaggedTensor</a:t>
            </a:r>
            <a:endParaRPr lang="en-US" altLang="ko-KR" sz="2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리스트의 리스트를 나타낸다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텐서에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포함된 값은 동일한 데이터 타입은 가져야 하지만 리스트의 길이는 다를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6040A7-8B68-40F9-A232-23083A74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233184C-53D1-47BA-B5F7-2679E66F6021}"/>
              </a:ext>
            </a:extLst>
          </p:cNvPr>
          <p:cNvSpPr/>
          <p:nvPr/>
        </p:nvSpPr>
        <p:spPr>
          <a:xfrm>
            <a:off x="2455524" y="5491854"/>
            <a:ext cx="1530849" cy="2702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81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모델과 훈련 알고리즘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정의 손실 함수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훈련세트에 잡음이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섞여있는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경우 평균 제곱 오차보다는 후버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(Huber)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손실을 비용함수로 채택하는 편이 더 적절함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큰 오차에 다소 과한 벌칙을 행사하기 때문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후버 손실은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에서 공식지원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 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직접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구현해보자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5258D-524A-452E-8321-8C166D3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E94AF0B-E720-4D70-A6F9-14FA48918B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3507708"/>
            <a:ext cx="7056546" cy="16926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AB07FC-8626-4A76-BF66-051B36DB92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692" y="5491854"/>
            <a:ext cx="569674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3518</TotalTime>
  <Words>2224</Words>
  <Application>Microsoft Office PowerPoint</Application>
  <PresentationFormat>와이드스크린</PresentationFormat>
  <Paragraphs>328</Paragraphs>
  <Slides>41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Forte</vt:lpstr>
      <vt:lpstr>Arial</vt:lpstr>
      <vt:lpstr>에스코어 드림 4 Regular</vt:lpstr>
      <vt:lpstr>KoPubWorld돋움체 Bold</vt:lpstr>
      <vt:lpstr>KoPubWorldDotum_Pro Bold</vt:lpstr>
      <vt:lpstr>KoPubWorldDotum_Pro Light</vt:lpstr>
      <vt:lpstr>Arial Unicode MS</vt:lpstr>
      <vt:lpstr>맑은 고딕</vt:lpstr>
      <vt:lpstr>Wingdings</vt:lpstr>
      <vt:lpstr>KoPubWorldDotum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119</cp:revision>
  <dcterms:created xsi:type="dcterms:W3CDTF">2019-09-24T13:38:54Z</dcterms:created>
  <dcterms:modified xsi:type="dcterms:W3CDTF">2021-08-01T20:38:00Z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